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81"/>
  </p:notesMasterIdLst>
  <p:sldIdLst>
    <p:sldId id="256" r:id="rId2"/>
    <p:sldId id="316" r:id="rId3"/>
    <p:sldId id="317" r:id="rId4"/>
    <p:sldId id="318" r:id="rId5"/>
    <p:sldId id="319" r:id="rId6"/>
    <p:sldId id="320" r:id="rId7"/>
    <p:sldId id="321" r:id="rId8"/>
    <p:sldId id="322" r:id="rId9"/>
    <p:sldId id="323" r:id="rId10"/>
    <p:sldId id="324" r:id="rId11"/>
    <p:sldId id="325" r:id="rId12"/>
    <p:sldId id="326" r:id="rId13"/>
    <p:sldId id="327" r:id="rId14"/>
    <p:sldId id="328" r:id="rId15"/>
    <p:sldId id="329" r:id="rId16"/>
    <p:sldId id="330" r:id="rId17"/>
    <p:sldId id="331" r:id="rId18"/>
    <p:sldId id="332" r:id="rId19"/>
    <p:sldId id="333" r:id="rId20"/>
    <p:sldId id="334" r:id="rId21"/>
    <p:sldId id="257" r:id="rId22"/>
    <p:sldId id="258" r:id="rId23"/>
    <p:sldId id="259" r:id="rId24"/>
    <p:sldId id="260" r:id="rId25"/>
    <p:sldId id="261" r:id="rId26"/>
    <p:sldId id="262" r:id="rId27"/>
    <p:sldId id="263" r:id="rId28"/>
    <p:sldId id="264" r:id="rId29"/>
    <p:sldId id="265" r:id="rId30"/>
    <p:sldId id="266" r:id="rId31"/>
    <p:sldId id="267" r:id="rId32"/>
    <p:sldId id="268" r:id="rId33"/>
    <p:sldId id="269" r:id="rId34"/>
    <p:sldId id="270" r:id="rId35"/>
    <p:sldId id="271" r:id="rId36"/>
    <p:sldId id="272" r:id="rId37"/>
    <p:sldId id="273" r:id="rId38"/>
    <p:sldId id="274" r:id="rId39"/>
    <p:sldId id="275" r:id="rId40"/>
    <p:sldId id="276" r:id="rId41"/>
    <p:sldId id="277" r:id="rId42"/>
    <p:sldId id="278" r:id="rId43"/>
    <p:sldId id="279" r:id="rId44"/>
    <p:sldId id="280" r:id="rId45"/>
    <p:sldId id="281" r:id="rId46"/>
    <p:sldId id="282" r:id="rId47"/>
    <p:sldId id="283" r:id="rId48"/>
    <p:sldId id="284" r:id="rId49"/>
    <p:sldId id="285" r:id="rId50"/>
    <p:sldId id="286" r:id="rId51"/>
    <p:sldId id="287" r:id="rId52"/>
    <p:sldId id="288" r:id="rId53"/>
    <p:sldId id="289" r:id="rId54"/>
    <p:sldId id="290" r:id="rId55"/>
    <p:sldId id="291" r:id="rId56"/>
    <p:sldId id="292" r:id="rId57"/>
    <p:sldId id="293" r:id="rId58"/>
    <p:sldId id="294" r:id="rId59"/>
    <p:sldId id="295" r:id="rId60"/>
    <p:sldId id="296" r:id="rId61"/>
    <p:sldId id="297" r:id="rId62"/>
    <p:sldId id="298" r:id="rId63"/>
    <p:sldId id="299" r:id="rId64"/>
    <p:sldId id="300" r:id="rId65"/>
    <p:sldId id="301" r:id="rId66"/>
    <p:sldId id="302" r:id="rId67"/>
    <p:sldId id="303" r:id="rId68"/>
    <p:sldId id="304" r:id="rId69"/>
    <p:sldId id="305" r:id="rId70"/>
    <p:sldId id="306" r:id="rId71"/>
    <p:sldId id="307" r:id="rId72"/>
    <p:sldId id="308" r:id="rId73"/>
    <p:sldId id="309" r:id="rId74"/>
    <p:sldId id="310" r:id="rId75"/>
    <p:sldId id="311" r:id="rId76"/>
    <p:sldId id="312" r:id="rId77"/>
    <p:sldId id="313" r:id="rId78"/>
    <p:sldId id="314" r:id="rId79"/>
    <p:sldId id="315" r:id="rId80"/>
  </p:sldIdLst>
  <p:sldSz cx="9144000" cy="5143500" type="screen16x9"/>
  <p:notesSz cx="6858000" cy="9144000"/>
  <p:embeddedFontLst>
    <p:embeddedFont>
      <p:font typeface="Lato" panose="020F0502020204030203" pitchFamily="34" charset="0"/>
      <p:regular r:id="rId82"/>
      <p:bold r:id="rId83"/>
      <p:italic r:id="rId84"/>
      <p:boldItalic r:id="rId85"/>
    </p:embeddedFont>
    <p:embeddedFont>
      <p:font typeface="Montserrat" panose="00000500000000000000" pitchFamily="2" charset="0"/>
      <p:regular r:id="rId86"/>
      <p:bold r:id="rId87"/>
      <p:italic r:id="rId88"/>
      <p:boldItalic r:id="rId8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830D5E9-A23C-45CA-8D59-E84922A818E8}">
  <a:tblStyle styleId="{2830D5E9-A23C-45CA-8D59-E84922A818E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6" d="100"/>
          <a:sy n="56" d="100"/>
        </p:scale>
        <p:origin x="1210" y="4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font" Target="fonts/font3.fntdata"/><Relationship Id="rId89" Type="http://schemas.openxmlformats.org/officeDocument/2006/relationships/font" Target="fonts/font8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font" Target="fonts/font4.fntdata"/><Relationship Id="rId93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font" Target="fonts/font2.fntdata"/><Relationship Id="rId88" Type="http://schemas.openxmlformats.org/officeDocument/2006/relationships/font" Target="fonts/font7.fntdata"/><Relationship Id="rId9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notesMaster" Target="notesMasters/notesMaster1.xml"/><Relationship Id="rId86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heme" Target="theme/theme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font" Target="fonts/font6.fntdata"/><Relationship Id="rId61" Type="http://schemas.openxmlformats.org/officeDocument/2006/relationships/slide" Target="slides/slide60.xml"/><Relationship Id="rId82" Type="http://schemas.openxmlformats.org/officeDocument/2006/relationships/font" Target="fonts/font1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1427a9e0f4f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1427a9e0f4f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1427a9e0f4f_0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1427a9e0f4f_0_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1427a9e0f4f_0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1427a9e0f4f_0_1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1427a9e0f4f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1427a9e0f4f_0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427a9e0f4f_0_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1427a9e0f4f_0_1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427a9e0f4f_0_1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1427a9e0f4f_0_1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427a9e0f4f_0_2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1427a9e0f4f_0_2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427a9e0f4f_0_2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1427a9e0f4f_0_2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427a9e0f4f_0_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1427a9e0f4f_0_2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427a9e0f4f_0_2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1427a9e0f4f_0_2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427a9e0f4f_0_2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1427a9e0f4f_0_2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810bf148c3_0_2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810bf148c3_0_2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810bf148c3_0_6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1810bf148c3_0_6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810bf148c3_0_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810bf148c3_0_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810bf148c3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810bf148c3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1810bf148c3_0_3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1810bf148c3_0_3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810bf148c3_0_2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1810bf148c3_0_2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810bf148c3_0_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1810bf148c3_0_2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810bf148c3_0_2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1810bf148c3_0_2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810bf148c3_0_2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1810bf148c3_0_2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427a9e0f4f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427a9e0f4f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810bf148c3_0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1810bf148c3_0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810bf148c3_0_2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1810bf148c3_0_2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810bf148c3_0_2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1810bf148c3_0_2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1810bf148c3_0_3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1810bf148c3_0_3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810bf148c3_0_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1810bf148c3_0_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810bf148c3_0_5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1810bf148c3_0_5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810bf148c3_0_5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1810bf148c3_0_5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810bf148c3_0_5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1810bf148c3_0_5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1810bf148c3_0_5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1810bf148c3_0_5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810bf148c3_0_5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1810bf148c3_0_5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427a9e0f4f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1427a9e0f4f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1810bf148c3_0_5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1810bf148c3_0_5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1810bf148c3_0_3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1810bf148c3_0_3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810bf148c3_0_3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1810bf148c3_0_3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1810bf148c3_0_3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1810bf148c3_0_3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1810bf148c3_0_3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1810bf148c3_0_3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1810bf148c3_0_3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1810bf148c3_0_3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810bf148c3_0_4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1810bf148c3_0_4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1810bf148c3_0_3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1810bf148c3_0_3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1810bf148c3_0_3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1810bf148c3_0_3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1810bf148c3_0_4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1810bf148c3_0_4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427a9e0f4f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1427a9e0f4f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1810bf148c3_0_4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1810bf148c3_0_4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1810bf148c3_0_3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1810bf148c3_0_3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1810bf148c3_0_3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1810bf148c3_0_3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1810bf148c3_0_4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1810bf148c3_0_4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1810bf148c3_0_4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1810bf148c3_0_4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1810bf148c3_0_3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1810bf148c3_0_3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1810bf148c3_0_3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1810bf148c3_0_3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1810bf148c3_0_4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1810bf148c3_0_4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1810bf148c3_0_4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1810bf148c3_0_4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1810bf148c3_0_3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1810bf148c3_0_3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427a9e0f4f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1427a9e0f4f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1810bf148c3_0_4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1810bf148c3_0_4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1810bf148c3_0_4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1810bf148c3_0_4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1810bf148c3_0_4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1810bf148c3_0_4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1810bf148c3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1810bf148c3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1810bf148c3_0_4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1810bf148c3_0_4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1810bf148c3_0_4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1810bf148c3_0_4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1810bf148c3_0_4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1810bf148c3_0_4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1810bf148c3_0_6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1810bf148c3_0_6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1810bf148c3_0_6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1810bf148c3_0_6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1810bf148c3_0_6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1810bf148c3_0_6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427a9e0f4f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1427a9e0f4f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1810bf148c3_0_6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1810bf148c3_0_6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1810bf148c3_0_5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1810bf148c3_0_5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1810bf148c3_0_5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1810bf148c3_0_5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1810bf148c3_0_5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1810bf148c3_0_5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1810bf148c3_0_6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1810bf148c3_0_6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1810bf148c3_0_6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1810bf148c3_0_6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1810bf148c3_0_5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1810bf148c3_0_5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1810bf148c3_0_5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1810bf148c3_0_5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1810bf148c3_0_5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1810bf148c3_0_5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1810bf148c3_0_5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1810bf148c3_0_5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1427a9e0f4f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1427a9e0f4f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427a9e0f4f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1427a9e0f4f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name="adj" fmla="val 0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name="adj" fmla="val 58774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" name="Google Shape;125;p11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7" name="Google Shape;12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" name="Google Shape;39;p3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6" name="Google Shape;46;p4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" name="Google Shape;60;p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1" name="Google Shape;61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7" name="Google Shape;67;p7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8" name="Google Shape;6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" name="Google Shape;89;p8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9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6" name="Google Shape;96;p9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97" name="Google Shape;97;p9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10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4" name="Google Shape;10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awsaf49/brats20-dataset-training-validation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drive.google.com/file/d/1Ga9qVTMigj93oEPHSPmubJRvSBJAk_SN/view?usp=sharing" TargetMode="External"/><Relationship Id="rId5" Type="http://schemas.openxmlformats.org/officeDocument/2006/relationships/hyperlink" Target="https://drive.google.com/drive/folders/1-IIgbC_AEJqRly6nPnDs99ljGnPIzeSc?usp=share_link" TargetMode="External"/><Relationship Id="rId4" Type="http://schemas.openxmlformats.org/officeDocument/2006/relationships/hyperlink" Target="https://www.kaggle.com/datasets/awsaf49/brats2020-training-data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ytorch/vision/issues/2402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0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3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6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9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2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4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drive/folders/13oMr0yZt6DzFQW2nn8vOl6YrTPsDYbam?usp=share_link" TargetMode="External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li-sedaghi/Interactive-BraTS" TargetMode="External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Interactive Brain Tumor Segmentation</a:t>
            </a:r>
            <a:endParaRPr/>
          </a:p>
        </p:txBody>
      </p:sp>
      <p:sp>
        <p:nvSpPr>
          <p:cNvPr id="135" name="Google Shape;135;p13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1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Abstract pipeline</a:t>
            </a:r>
            <a:endParaRPr/>
          </a:p>
        </p:txBody>
      </p:sp>
      <p:pic>
        <p:nvPicPr>
          <p:cNvPr id="137" name="Google Shape;13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1950" y="2078875"/>
            <a:ext cx="4940105" cy="2931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2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Abstract pipeline</a:t>
            </a:r>
            <a:endParaRPr/>
          </a:p>
        </p:txBody>
      </p:sp>
      <p:sp>
        <p:nvSpPr>
          <p:cNvPr id="143" name="Google Shape;143;p22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Given a new click, we first select a Target Crop according to the existing mask.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This Target Crop would be resized into low resolution and execute coarse segmentation.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Afterward, we localize a small region that the user intends to modify and send it into Refiner to extract the details.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Thus, we decompose the time-consuming full image inference into two fast local predictions.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Progressive Merge carries out morphological analysis of the previous masks and the current predictions to decide where to update and preserve. Thus, the correct part would not be destroyed.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3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Previous works also crop but…</a:t>
            </a:r>
            <a:endParaRPr/>
          </a:p>
        </p:txBody>
      </p:sp>
      <p:sp>
        <p:nvSpPr>
          <p:cNvPr id="149" name="Google Shape;149;p23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They require to keep the resolution.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Differently, FocalClick leverages the Target Crop to locate the Focus Crop area, and does not rely on the Segmentor to produce fine details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Enabling us to resize the Target Crop to small scales for higher speed. 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853850"/>
            <a:ext cx="8839202" cy="2900260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Detailed pipeline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Detailed pipeline</a:t>
            </a:r>
            <a:endParaRPr/>
          </a:p>
        </p:txBody>
      </p:sp>
      <p:sp>
        <p:nvSpPr>
          <p:cNvPr id="161" name="Google Shape;161;p25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Take the image, two click maps, and the previous mask as input.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Use binary disks with radius 2 to represent the click.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Select the Target Crop around the target object and resize it to a small size.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It is then sent into Segmentor to predict a coarse mask.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Chose a Focus Crop by calculating the different regions between the previous masks and the coarse prediction to refine the details.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At last, Progressive Merge updates the local part that the user intends to modify and preserves the details in other regions. 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Target crop</a:t>
            </a:r>
            <a:endParaRPr/>
          </a:p>
        </p:txBody>
      </p:sp>
      <p:sp>
        <p:nvSpPr>
          <p:cNvPr id="167" name="Google Shape;167;p26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Goal: Filter out background information that is not related to the target object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Calculate the minimum external box of the previous mask and the newly added click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Expand it with a ratio rT C = 1.4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Crop the input tensors (image, previous mask, click maps)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Resize them into small scales</a:t>
            </a:r>
            <a:endParaRPr/>
          </a:p>
        </p:txBody>
      </p:sp>
      <p:pic>
        <p:nvPicPr>
          <p:cNvPr id="168" name="Google Shape;16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5800" y="3040321"/>
            <a:ext cx="2586906" cy="176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7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Coarse segmentation</a:t>
            </a:r>
            <a:endParaRPr/>
          </a:p>
        </p:txBody>
      </p:sp>
      <p:sp>
        <p:nvSpPr>
          <p:cNvPr id="174" name="Google Shape;174;p27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Any segmentation network (HRNet+OCR,  SegFormer)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RITM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Two conv layers to adjust the channel and scale of the click maps 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Make feature fusion after the stem layers</a:t>
            </a:r>
            <a:endParaRPr/>
          </a:p>
        </p:txBody>
      </p:sp>
      <p:pic>
        <p:nvPicPr>
          <p:cNvPr id="175" name="Google Shape;17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30775" y="3411583"/>
            <a:ext cx="4545349" cy="15277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8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Focus crop</a:t>
            </a:r>
            <a:endParaRPr/>
          </a:p>
        </p:txBody>
      </p:sp>
      <p:sp>
        <p:nvSpPr>
          <p:cNvPr id="181" name="Google Shape;181;p28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Compare the differences between the primitive segmentation results and the previous mask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Difference Mask (DM) by XOR operation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Calculate the max connected region of DM that contains the new click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Generate the external box for this max connected region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Similar to the Target Crop, make expansion with ratio rF C = 1.4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Crop local patches on the input image and click maps</a:t>
            </a:r>
            <a:endParaRPr/>
          </a:p>
        </p:txBody>
      </p:sp>
      <p:pic>
        <p:nvPicPr>
          <p:cNvPr id="182" name="Google Shape;18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83600" y="3280048"/>
            <a:ext cx="3441924" cy="1425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9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Local refinement</a:t>
            </a:r>
            <a:endParaRPr/>
          </a:p>
        </p:txBody>
      </p:sp>
      <p:sp>
        <p:nvSpPr>
          <p:cNvPr id="188" name="Google Shape;188;p29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Recovers the details of the coarse prediction in Focus Crop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Use RoiAlign to crop the feature and the output logits predicted by the Segmentor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Extract the low-level feature from the cropped tensor using Xception convs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Adjust the channel number of the RoiAligned feature and fuse it with the extracted low-level feature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Detail map: Md	Boundary map: Mb		Coarse predicted logits: Ml	Refined map: Mr</a:t>
            </a:r>
            <a:endParaRPr/>
          </a:p>
        </p:txBody>
      </p:sp>
      <p:pic>
        <p:nvPicPr>
          <p:cNvPr id="189" name="Google Shape;18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3525" y="4154725"/>
            <a:ext cx="6076950" cy="35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81150" y="715312"/>
            <a:ext cx="5411001" cy="12340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0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Progressive merge</a:t>
            </a:r>
            <a:endParaRPr/>
          </a:p>
        </p:txBody>
      </p:sp>
      <p:sp>
        <p:nvSpPr>
          <p:cNvPr id="196" name="Google Shape;196;p30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Simply binarize the newly predicted mask with a threshold of 0.5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Calculate a different region between the new prediction and the preexisting mask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Pick the max connected region that contains the new click as the update region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Update the newly predicted mask onto the previous mask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Keep the previous mask untouched in other regions</a:t>
            </a:r>
            <a:endParaRPr/>
          </a:p>
        </p:txBody>
      </p:sp>
      <p:pic>
        <p:nvPicPr>
          <p:cNvPr id="197" name="Google Shape;19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5350" y="3530725"/>
            <a:ext cx="4370731" cy="151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FocalClick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Towards Practical Interactive Image Segmentation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1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BraTS 2020 Dataset</a:t>
            </a:r>
            <a:endParaRPr/>
          </a:p>
        </p:txBody>
      </p:sp>
      <p:sp>
        <p:nvSpPr>
          <p:cNvPr id="141" name="Google Shape;141;p14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Samples: 369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Width: 240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Height: 240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Depth: 155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Channels (MRI Imaging Sequences): 4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NIfTI (Neuroimaging Informatics Technology Initiative) (.nii.gz)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In 2D format we have 369 * 155 = 57195 samples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BraTS over years</a:t>
            </a:r>
            <a:endParaRPr/>
          </a:p>
        </p:txBody>
      </p:sp>
      <p:sp>
        <p:nvSpPr>
          <p:cNvPr id="147" name="Google Shape;147;p1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48" name="Google Shape;14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8425" y="1756325"/>
            <a:ext cx="6877050" cy="2533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BraTS Channels (MRI Imaging Sequences)</a:t>
            </a:r>
            <a:endParaRPr/>
          </a:p>
        </p:txBody>
      </p:sp>
      <p:sp>
        <p:nvSpPr>
          <p:cNvPr id="154" name="Google Shape;154;p16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T2 Fluid Attenuated Inversion Recovery (T2-FLAIR): _flair.nii</a:t>
            </a:r>
            <a:endParaRPr/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457200" lvl="0" indent="-311150" algn="l" rtl="0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Native (T1): _t1.nii</a:t>
            </a:r>
            <a:endParaRPr/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457200" lvl="0" indent="-311150" algn="l" rtl="0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Post-contrast T1-weighted (T1Gd): _t1ce.nii		T1ce: contrast-enhanced</a:t>
            </a:r>
            <a:endParaRPr/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457200" lvl="0" indent="-311150" algn="l" rtl="0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T2-weighted (T2): _t2.nii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9" name="Google Shape;159;p17"/>
          <p:cNvGraphicFramePr/>
          <p:nvPr/>
        </p:nvGraphicFramePr>
        <p:xfrm>
          <a:off x="952500" y="1722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{2830D5E9-A23C-45CA-8D59-E84922A818E8}</a:tableStyleId>
              </a:tblPr>
              <a:tblGrid>
                <a:gridCol w="1809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lt1"/>
                          </a:solidFill>
                        </a:rPr>
                        <a:t>Tissue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lt1"/>
                          </a:solidFill>
                        </a:rPr>
                        <a:t>T1-Weighted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lt1"/>
                          </a:solidFill>
                        </a:rPr>
                        <a:t>T2-Weighted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lt1"/>
                          </a:solidFill>
                        </a:rPr>
                        <a:t>Flair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lt1"/>
                          </a:solidFill>
                        </a:rPr>
                        <a:t>Cerebrospinal fluid (CSF)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</a:rPr>
                        <a:t>Dark</a:t>
                      </a:r>
                      <a:endParaRPr sz="13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</a:rPr>
                        <a:t>Bright</a:t>
                      </a:r>
                      <a:endParaRPr sz="13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</a:rPr>
                        <a:t>Dark</a:t>
                      </a:r>
                      <a:endParaRPr sz="13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lt1"/>
                          </a:solidFill>
                        </a:rPr>
                        <a:t>White matter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</a:rPr>
                        <a:t>Light</a:t>
                      </a:r>
                      <a:endParaRPr sz="13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</a:rPr>
                        <a:t>Dark Gray</a:t>
                      </a:r>
                      <a:endParaRPr sz="13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</a:rPr>
                        <a:t>Dark Gray</a:t>
                      </a:r>
                      <a:endParaRPr sz="13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lt1"/>
                          </a:solidFill>
                        </a:rPr>
                        <a:t>Cortex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</a:rPr>
                        <a:t>Gray</a:t>
                      </a:r>
                      <a:endParaRPr sz="13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</a:rPr>
                        <a:t>Light Gray</a:t>
                      </a:r>
                      <a:endParaRPr sz="13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</a:rPr>
                        <a:t>Light Gray</a:t>
                      </a:r>
                      <a:endParaRPr sz="13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lt1"/>
                          </a:solidFill>
                        </a:rPr>
                        <a:t>Fat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</a:rPr>
                        <a:t>Bright</a:t>
                      </a:r>
                      <a:endParaRPr sz="13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</a:rPr>
                        <a:t>Light</a:t>
                      </a:r>
                      <a:endParaRPr sz="13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</a:rPr>
                        <a:t>Light</a:t>
                      </a:r>
                      <a:endParaRPr sz="13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lt1"/>
                          </a:solidFill>
                        </a:rPr>
                        <a:t>Inflammation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</a:rPr>
                        <a:t>Dark</a:t>
                      </a:r>
                      <a:endParaRPr sz="13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</a:rPr>
                        <a:t>Bright</a:t>
                      </a:r>
                      <a:endParaRPr sz="13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</a:rPr>
                        <a:t>Bright</a:t>
                      </a:r>
                      <a:endParaRPr sz="13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60" name="Google Shape;160;p1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BraTS Channels (MRI Imaging Sequences)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BraTS Channels (MRI Imaging Sequences)</a:t>
            </a:r>
            <a:endParaRPr/>
          </a:p>
        </p:txBody>
      </p:sp>
      <p:sp>
        <p:nvSpPr>
          <p:cNvPr id="166" name="Google Shape;166;p18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example: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T1-weighted images highlight enhancing part of the tumor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FLAIR acquisitions highlight the peritumoral edema.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8213" y="1042988"/>
            <a:ext cx="7267575" cy="3057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BraTS Channels (MRI Imaging Sequences)</a:t>
            </a:r>
            <a:endParaRPr/>
          </a:p>
        </p:txBody>
      </p:sp>
      <p:sp>
        <p:nvSpPr>
          <p:cNvPr id="177" name="Google Shape;177;p20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most useful channels are:</a:t>
            </a:r>
            <a:endParaRPr/>
          </a:p>
          <a:p>
            <a:pPr marL="457200" lvl="0" indent="-311150" algn="l" rtl="0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Flair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T1ce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These sequences are in grayscale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Mix approach: Stack three sequences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Like RGB -&gt; Flair-T1ce-T2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768975"/>
            <a:ext cx="8839204" cy="1605559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1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From left to right: Flair - T1 - T1ce - T2 - Mix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2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labels in BraTS are:</a:t>
            </a:r>
            <a:endParaRPr/>
          </a:p>
          <a:p>
            <a:pPr marL="457200" lvl="0" indent="-311150" algn="l" rtl="0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Necrotic and non-enhancing tumor core (NCR/NET  - Label 1)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Peritumoral edema (ED -  Label 2)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GD-enhancing tumor (ET - Label 4)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New masks are obtained:</a:t>
            </a:r>
            <a:endParaRPr/>
          </a:p>
          <a:p>
            <a:pPr marL="457200" lvl="0" indent="-311150" algn="l" rtl="0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Whole Tumor (WT): NCR + ED + ET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Tumor Core (TC): NCR + ET</a:t>
            </a:r>
            <a:endParaRPr/>
          </a:p>
        </p:txBody>
      </p:sp>
      <p:sp>
        <p:nvSpPr>
          <p:cNvPr id="189" name="Google Shape;189;p22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BraTS Masks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Interactions</a:t>
            </a:r>
            <a:endParaRPr/>
          </a:p>
        </p:txBody>
      </p:sp>
      <p:sp>
        <p:nvSpPr>
          <p:cNvPr id="93" name="Google Shape;93;p14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Scribbles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Boxes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Click</a:t>
            </a:r>
            <a:endParaRPr/>
          </a:p>
        </p:txBody>
      </p:sp>
      <p:pic>
        <p:nvPicPr>
          <p:cNvPr id="94" name="Google Shape;9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3625" y="1676721"/>
            <a:ext cx="4149824" cy="30654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840188"/>
            <a:ext cx="8839204" cy="14631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4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Brain Tumor Segmentation using Enhanced U-Net Model with Empirical Analysis (2022)</a:t>
            </a:r>
            <a:endParaRPr/>
          </a:p>
          <a:p>
            <a:pPr marL="457200" lvl="0" indent="-311150" algn="l" rtl="0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Train: 68 %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Validation: 20 %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Test: 12 %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BraTS 2019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In 2D network: Flair + T1ce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In 3D network: Flair + T1ce + T2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Evaluation on all masks.</a:t>
            </a:r>
            <a:endParaRPr/>
          </a:p>
        </p:txBody>
      </p:sp>
      <p:sp>
        <p:nvSpPr>
          <p:cNvPr id="200" name="Google Shape;200;p2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BraTS in papers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DeepIGeoS: A Deep Interactive Geodesic Framework for Medical Image Segmentation (2017)</a:t>
            </a:r>
            <a:endParaRPr/>
          </a:p>
          <a:p>
            <a:pPr marL="457200" lvl="0" indent="-311150" algn="l" rtl="0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BraTS 2015 (3D)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Only Flair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Train: 234 cases (85 %)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Validation: 40 cases (15 %)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Mask: WT</a:t>
            </a:r>
            <a:endParaRPr/>
          </a:p>
        </p:txBody>
      </p:sp>
      <p:sp>
        <p:nvSpPr>
          <p:cNvPr id="206" name="Google Shape;206;p2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BraTS in papers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6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MIDeepSeg: Minimally Interactive Segmentation of Unseen Objects from Medical Images Using Deep Learning (2021)</a:t>
            </a:r>
            <a:endParaRPr/>
          </a:p>
          <a:p>
            <a:pPr marL="457200" lvl="0" indent="-311150" algn="l" rtl="0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BraTS 2018 (3D)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Only T1ce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Train: 170 cases (78 %)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Validation: 47 cases (22 %)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Mask: TC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New unseen task: WT (Flair)</a:t>
            </a:r>
            <a:endParaRPr/>
          </a:p>
        </p:txBody>
      </p:sp>
      <p:sp>
        <p:nvSpPr>
          <p:cNvPr id="212" name="Google Shape;212;p2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BraTS in papers</a:t>
            </a:r>
            <a:endParaRPr/>
          </a:p>
        </p:txBody>
      </p:sp>
      <p:pic>
        <p:nvPicPr>
          <p:cNvPr id="213" name="Google Shape;21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1950" y="3738325"/>
            <a:ext cx="8220075" cy="106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7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BraTS 2020 in NIfTI format: 43 GB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https://www.kaggle.com/datasets/awsaf49/brats20-dataset-training-validation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BraTS 2020 in h5 format: 8 GB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https://www.kaggle.com/datasets/awsaf49/brats2020-training-data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5"/>
              </a:rPr>
              <a:t>https://drive.google.com/drive/folders/1-IIgbC_AEJqRly6nPnDs99ljGnPIzeSc?usp=share_link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Working with BraTS notebook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6"/>
              </a:rPr>
              <a:t>https://drive.google.com/file/d/1Ga9qVTMigj93oEPHSPmubJRvSBJAk_SN/view?usp=sharing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In this work we used the second version</a:t>
            </a:r>
            <a:endParaRPr/>
          </a:p>
        </p:txBody>
      </p:sp>
      <p:sp>
        <p:nvSpPr>
          <p:cNvPr id="219" name="Google Shape;219;p2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BraTS Resources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Focal Click</a:t>
            </a:r>
            <a:endParaRPr/>
          </a:p>
        </p:txBody>
      </p:sp>
      <p:sp>
        <p:nvSpPr>
          <p:cNvPr id="225" name="Google Shape;225;p28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High resolution images - Volume Slicing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Refiner and Segmentor input is 256*256 (cropping)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BraTS is 240 * 240 * 155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RGB and 2D specific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Many 2D component: PyTorch RoI Align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https://github.com/pytorch/vision/issues/2402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26" name="Google Shape;226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26373" y="3839094"/>
            <a:ext cx="5181149" cy="10345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9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Metrics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IoU (Intersection over Union) - Jaccard Index</a:t>
            </a:r>
            <a:endParaRPr/>
          </a:p>
        </p:txBody>
      </p:sp>
      <p:sp>
        <p:nvSpPr>
          <p:cNvPr id="237" name="Google Shape;237;p30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highlight>
                  <a:srgbClr val="22272E"/>
                </a:highlight>
                <a:latin typeface="Courier New"/>
                <a:ea typeface="Courier New"/>
                <a:cs typeface="Courier New"/>
                <a:sym typeface="Courier New"/>
              </a:rPr>
              <a:t>intersection = np.logical_and(np.logical_and(pred_mask, obj_gt_mask), ignore_gt_mask_inv).sum()</a:t>
            </a:r>
            <a:endParaRPr sz="900">
              <a:highlight>
                <a:srgbClr val="2227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highlight>
                  <a:srgbClr val="22272E"/>
                </a:highlight>
                <a:latin typeface="Courier New"/>
                <a:ea typeface="Courier New"/>
                <a:cs typeface="Courier New"/>
                <a:sym typeface="Courier New"/>
              </a:rPr>
              <a:t>union = np.logical_and(np.logical_or(pred_mask, obj_gt_mask), ignore_gt_mask_inv).sum()</a:t>
            </a:r>
            <a:endParaRPr sz="900">
              <a:highlight>
                <a:srgbClr val="2227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highlight>
                  <a:srgbClr val="22272E"/>
                </a:highlight>
                <a:latin typeface="Courier New"/>
                <a:ea typeface="Courier New"/>
                <a:cs typeface="Courier New"/>
                <a:sym typeface="Courier New"/>
              </a:rPr>
              <a:t>intersection / union</a:t>
            </a:r>
            <a:endParaRPr sz="900">
              <a:highlight>
                <a:srgbClr val="2227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38" name="Google Shape;23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8200" y="2646600"/>
            <a:ext cx="2857500" cy="222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1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Dice (F1 Score)</a:t>
            </a:r>
            <a:endParaRPr/>
          </a:p>
        </p:txBody>
      </p:sp>
      <p:sp>
        <p:nvSpPr>
          <p:cNvPr id="244" name="Google Shape;244;p31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highlight>
                  <a:srgbClr val="22272E"/>
                </a:highlight>
                <a:latin typeface="Courier New"/>
                <a:ea typeface="Courier New"/>
                <a:cs typeface="Courier New"/>
                <a:sym typeface="Courier New"/>
              </a:rPr>
              <a:t>intersection = np.logical_and(np.logical_and(pred_mask, obj_gt_mask), ignore_gt_mask_inv).sum()</a:t>
            </a:r>
            <a:endParaRPr sz="900">
              <a:highlight>
                <a:srgbClr val="2227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highlight>
                  <a:srgbClr val="22272E"/>
                </a:highlight>
                <a:latin typeface="Courier New"/>
                <a:ea typeface="Courier New"/>
                <a:cs typeface="Courier New"/>
                <a:sym typeface="Courier New"/>
              </a:rPr>
              <a:t>sum_area = np.sum(pred_mask) + np.sum(obj_gt_mask)</a:t>
            </a:r>
            <a:endParaRPr sz="900">
              <a:highlight>
                <a:srgbClr val="2227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highlight>
                  <a:srgbClr val="22272E"/>
                </a:highlight>
                <a:latin typeface="Courier New"/>
                <a:ea typeface="Courier New"/>
                <a:cs typeface="Courier New"/>
                <a:sym typeface="Courier New"/>
              </a:rPr>
              <a:t>2 * intersection / sum_area</a:t>
            </a:r>
            <a:endParaRPr sz="900">
              <a:highlight>
                <a:srgbClr val="22272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45" name="Google Shape;24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1975" y="2370547"/>
            <a:ext cx="2380050" cy="21082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2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IoU vs Dice</a:t>
            </a:r>
            <a:endParaRPr/>
          </a:p>
        </p:txBody>
      </p:sp>
      <p:sp>
        <p:nvSpPr>
          <p:cNvPr id="251" name="Google Shape;251;p32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segmentation tasks, Dice Coeff (Dice loss = 1-Dice coeff) is used as a Loss function because it is differentiable where as IoU is not differentiable.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Both can be used as metric to evaluate the performance of your model but as a loss function only Dice is used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Click based interaction</a:t>
            </a:r>
            <a:endParaRPr/>
          </a:p>
        </p:txBody>
      </p:sp>
      <p:sp>
        <p:nvSpPr>
          <p:cNvPr id="100" name="Google Shape;100;p15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Positive = Foreground = Red points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Negative = Background = Green points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3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NoC, NoF, TPC, mIoU, mDICE </a:t>
            </a:r>
            <a:endParaRPr/>
          </a:p>
        </p:txBody>
      </p:sp>
      <p:sp>
        <p:nvSpPr>
          <p:cNvPr id="257" name="Google Shape;257;p33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NoC: Number of Click to reach desired IoU or Dice score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NoF: Number of Failed samples within max_click param to reach desired IoU or Dice score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TPC: Response time (new segmentation)  per click (second)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mIoU: Mean IoU score with an specific number of clicks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mDICE: Mean Dice score with an specific number of clicks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4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Experiments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splitting</a:t>
            </a:r>
            <a:endParaRPr/>
          </a:p>
        </p:txBody>
      </p:sp>
      <p:sp>
        <p:nvSpPr>
          <p:cNvPr id="268" name="Google Shape;268;p3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Training:</a:t>
            </a:r>
            <a:endParaRPr/>
          </a:p>
          <a:p>
            <a:pPr marL="457200" lvl="0" indent="-298767" algn="l" rtl="0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75 %</a:t>
            </a:r>
            <a:endParaRPr/>
          </a:p>
          <a:p>
            <a:pPr marL="457200" lvl="0" indent="-298767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276 cases</a:t>
            </a:r>
            <a:endParaRPr/>
          </a:p>
          <a:p>
            <a:pPr marL="457200" lvl="0" indent="-298767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42780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Validation:</a:t>
            </a:r>
            <a:endParaRPr/>
          </a:p>
          <a:p>
            <a:pPr marL="457200" lvl="0" indent="-298767" algn="l" rtl="0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20 %</a:t>
            </a:r>
            <a:endParaRPr/>
          </a:p>
          <a:p>
            <a:pPr marL="457200" lvl="0" indent="-298767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73 cases</a:t>
            </a:r>
            <a:endParaRPr/>
          </a:p>
          <a:p>
            <a:pPr marL="457200" lvl="0" indent="-298767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11315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Test:</a:t>
            </a:r>
            <a:endParaRPr/>
          </a:p>
          <a:p>
            <a:pPr marL="457200" lvl="0" indent="-298767" algn="l" rtl="0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5 %</a:t>
            </a:r>
            <a:endParaRPr/>
          </a:p>
          <a:p>
            <a:pPr marL="457200" lvl="0" indent="-298767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18 cases</a:t>
            </a:r>
            <a:endParaRPr/>
          </a:p>
          <a:p>
            <a:pPr marL="457200" lvl="0" indent="-298767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2790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Common Setting</a:t>
            </a:r>
            <a:endParaRPr/>
          </a:p>
        </p:txBody>
      </p:sp>
      <p:sp>
        <p:nvSpPr>
          <p:cNvPr id="274" name="Google Shape;274;p36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Epochs: 20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Batch size: 32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Crop size: 96 * 96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Infer size: 96 * 96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Target crop ratio: 1.4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Focus crop ratio: 1.4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GPU: Kaggle P100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CDNet-ResNet34-Flair-WT-Pretrained</a:t>
            </a:r>
            <a:endParaRPr/>
          </a:p>
        </p:txBody>
      </p:sp>
      <p:sp>
        <p:nvSpPr>
          <p:cNvPr id="280" name="Google Shape;280;p37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Model: CDNet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Backbone: DeepLabv3+ with Gluon ResNet34 v1b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Pretrained: True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Channel: Flair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Mask : WT</a:t>
            </a:r>
            <a:br>
              <a:rPr lang="en"/>
            </a:b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Eval checkpoint: Last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Eval Channel: Flair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Eval Label: WT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CDNet-ResNet34-Flair-WT-Pretrained</a:t>
            </a:r>
            <a:endParaRPr/>
          </a:p>
        </p:txBody>
      </p:sp>
      <p:graphicFrame>
        <p:nvGraphicFramePr>
          <p:cNvPr id="286" name="Google Shape;286;p38"/>
          <p:cNvGraphicFramePr/>
          <p:nvPr/>
        </p:nvGraphicFramePr>
        <p:xfrm>
          <a:off x="952500" y="15316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{2830D5E9-A23C-45CA-8D59-E84922A818E8}</a:tableStyleId>
              </a:tblPr>
              <a:tblGrid>
                <a:gridCol w="904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4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048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048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048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048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048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048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Metric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NoC80%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NoC85%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NoC90%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NoF85%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NoF90%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TPC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TIME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IoU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7.87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8.65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9.18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1087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1165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0.123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1:54:13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Dice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6.13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7.10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8.15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851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1013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0.123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1:54:13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87" name="Google Shape;287;p38"/>
          <p:cNvGraphicFramePr/>
          <p:nvPr/>
        </p:nvGraphicFramePr>
        <p:xfrm>
          <a:off x="952475" y="3166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{2830D5E9-A23C-45CA-8D59-E84922A818E8}</a:tableStyleId>
              </a:tblPr>
              <a:tblGrid>
                <a:gridCol w="1034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4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4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34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341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341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34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Metric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C=1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C=2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C=3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C=5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C=10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C=20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mIoU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65.58 %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54.83 %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55.35 %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57.42 %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58.65 %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60.24 %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mDICE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70.84 %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56.17 %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56.26 %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58.33 %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59.82 %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62.01 %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" name="Google Shape;29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3200" y="0"/>
            <a:ext cx="3657600" cy="259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6950" y="3232475"/>
            <a:ext cx="8190108" cy="191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FocalClick-HRNet18s-Flair-WT-Pretrained</a:t>
            </a:r>
            <a:endParaRPr/>
          </a:p>
        </p:txBody>
      </p:sp>
      <p:sp>
        <p:nvSpPr>
          <p:cNvPr id="299" name="Google Shape;299;p40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Model: FocalClick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Backbone: HRNet18s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Pretrained: True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Channel: Flair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Mask : WT</a:t>
            </a:r>
            <a:br>
              <a:rPr lang="en"/>
            </a:b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Eval checkpoint: Last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Eval Channel: Flair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Eval Label: WT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1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FocalClick-HRNet18s-Flair-WT-Pretrained</a:t>
            </a:r>
            <a:endParaRPr/>
          </a:p>
        </p:txBody>
      </p:sp>
      <p:graphicFrame>
        <p:nvGraphicFramePr>
          <p:cNvPr id="305" name="Google Shape;305;p41"/>
          <p:cNvGraphicFramePr/>
          <p:nvPr/>
        </p:nvGraphicFramePr>
        <p:xfrm>
          <a:off x="952500" y="15316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{2830D5E9-A23C-45CA-8D59-E84922A818E8}</a:tableStyleId>
              </a:tblPr>
              <a:tblGrid>
                <a:gridCol w="904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4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048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048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048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048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048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048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Metric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NoC80%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NoC85%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NoC90%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NoF85%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NoF90%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TPC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TIME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IoU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3.47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4.31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6.00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325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568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0.061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0:56:38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Dice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2.50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2.92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3.72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180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259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0.061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0:56:38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06" name="Google Shape;306;p41"/>
          <p:cNvGraphicFramePr/>
          <p:nvPr/>
        </p:nvGraphicFramePr>
        <p:xfrm>
          <a:off x="952475" y="3166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{2830D5E9-A23C-45CA-8D59-E84922A818E8}</a:tableStyleId>
              </a:tblPr>
              <a:tblGrid>
                <a:gridCol w="1034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4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4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34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341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341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34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Metric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C=1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C=2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C=3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C=5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C=10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C=20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mIoU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84.27 %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85.77 %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86.59 %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88.08 %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89.79 %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90.94 %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mDICE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88.39 %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89.67 %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90.28 %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91.36 %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92.63 %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93.55 %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" name="Google Shape;311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3200" y="516800"/>
            <a:ext cx="3657600" cy="2590800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42"/>
          <p:cNvSpPr txBox="1">
            <a:spLocks noGrp="1"/>
          </p:cNvSpPr>
          <p:nvPr>
            <p:ph type="body" idx="4294967295"/>
          </p:nvPr>
        </p:nvSpPr>
        <p:spPr>
          <a:xfrm>
            <a:off x="812725" y="3830500"/>
            <a:ext cx="6936000" cy="99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Full Image, Full GT, Full Pred, Prev Full Pred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Refine Image, Refine Pred, Refine Pred, Trimap Pred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Previous works cons</a:t>
            </a:r>
            <a:endParaRPr/>
          </a:p>
        </p:txBody>
      </p:sp>
      <p:sp>
        <p:nvSpPr>
          <p:cNvPr id="106" name="Google Shape;106;p16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Efficiency on low-power devices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Working with preexisting mask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Gap between academic approaches and industrial needs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" name="Google Shape;317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18525"/>
            <a:ext cx="8839200" cy="2062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57600" y="3169280"/>
            <a:ext cx="1828800" cy="1295400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43"/>
          <p:cNvSpPr txBox="1">
            <a:spLocks noGrp="1"/>
          </p:cNvSpPr>
          <p:nvPr>
            <p:ph type="body" idx="4294967295"/>
          </p:nvPr>
        </p:nvSpPr>
        <p:spPr>
          <a:xfrm>
            <a:off x="1104000" y="4619700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Focus Coarse, Focus Refined</a:t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FocalClick-HRNet32-Flair-WT-Pretrained</a:t>
            </a:r>
            <a:endParaRPr/>
          </a:p>
        </p:txBody>
      </p:sp>
      <p:sp>
        <p:nvSpPr>
          <p:cNvPr id="325" name="Google Shape;325;p44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Model: FocalClick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Backbone: HRNet32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Pretrained: True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Channel: Flair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Mask : WT</a:t>
            </a:r>
            <a:br>
              <a:rPr lang="en"/>
            </a:b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Eval checkpoint: Last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Eval Channel: Flair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Eval Label: WT</a:t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4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FocalClick-HRNet32-Flair-WT-Pretrained</a:t>
            </a:r>
            <a:endParaRPr/>
          </a:p>
        </p:txBody>
      </p:sp>
      <p:graphicFrame>
        <p:nvGraphicFramePr>
          <p:cNvPr id="331" name="Google Shape;331;p45"/>
          <p:cNvGraphicFramePr/>
          <p:nvPr/>
        </p:nvGraphicFramePr>
        <p:xfrm>
          <a:off x="952500" y="15316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{2830D5E9-A23C-45CA-8D59-E84922A818E8}</a:tableStyleId>
              </a:tblPr>
              <a:tblGrid>
                <a:gridCol w="904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4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048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048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048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048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048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048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Metric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NoC80%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NoC85%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NoC90%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NoF85%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NoF90%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TPC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TIME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IoU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4.23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5.11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6.53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515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697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0.103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1:35:37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Dice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3.02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3.53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4.52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326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443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0.103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1:35:37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32" name="Google Shape;332;p45"/>
          <p:cNvGraphicFramePr/>
          <p:nvPr/>
        </p:nvGraphicFramePr>
        <p:xfrm>
          <a:off x="952475" y="3166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{2830D5E9-A23C-45CA-8D59-E84922A818E8}</a:tableStyleId>
              </a:tblPr>
              <a:tblGrid>
                <a:gridCol w="1034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4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4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34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341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341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34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Metric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C=1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C=2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C=3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C=5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C=10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C=20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mIoU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85.58 %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79.77 %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79.02 %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79.39 %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80.66 %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81.69 %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mDICE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89.03 %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82.69 %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81.84 %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81.65 %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82.46 %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83.34 %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337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3200" y="1276350"/>
            <a:ext cx="3657600" cy="259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0" y="618525"/>
            <a:ext cx="8839200" cy="2062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4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57600" y="3169280"/>
            <a:ext cx="1828800" cy="129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4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FocalClick-SegFormerB3-Flair-WT-Pretrained</a:t>
            </a:r>
            <a:endParaRPr/>
          </a:p>
        </p:txBody>
      </p:sp>
      <p:sp>
        <p:nvSpPr>
          <p:cNvPr id="349" name="Google Shape;349;p48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Model: FocalClick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Backbone: SegFormerB3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Pretrained: True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Channel: Flair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Mask : WT</a:t>
            </a:r>
            <a:br>
              <a:rPr lang="en"/>
            </a:b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Eval checkpoint: Last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Eval Channel: Flair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Eval Label: WT</a:t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4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FocalClick-SegFormerB3-Flair-WT-Pretrained</a:t>
            </a:r>
            <a:endParaRPr/>
          </a:p>
        </p:txBody>
      </p:sp>
      <p:graphicFrame>
        <p:nvGraphicFramePr>
          <p:cNvPr id="355" name="Google Shape;355;p49"/>
          <p:cNvGraphicFramePr/>
          <p:nvPr/>
        </p:nvGraphicFramePr>
        <p:xfrm>
          <a:off x="952500" y="15316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{2830D5E9-A23C-45CA-8D59-E84922A818E8}</a:tableStyleId>
              </a:tblPr>
              <a:tblGrid>
                <a:gridCol w="904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4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048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048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048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048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048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048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Metric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NoC80%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NoC85%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NoC90%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NoF85%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NoF90%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TPC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TIME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IoU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3.28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4.03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5.75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320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530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0.059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0:55:07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Dice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2.45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2.81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3.48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176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246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0.059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0:55:07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56" name="Google Shape;356;p49"/>
          <p:cNvGraphicFramePr/>
          <p:nvPr/>
        </p:nvGraphicFramePr>
        <p:xfrm>
          <a:off x="952475" y="3166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{2830D5E9-A23C-45CA-8D59-E84922A818E8}</a:tableStyleId>
              </a:tblPr>
              <a:tblGrid>
                <a:gridCol w="1034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4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4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34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341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341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34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Metric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C=1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C=2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C=3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C=5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C=10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C=20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mIoU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85.35 %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85.30 %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86.46 %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88.37 %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90.29 %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91.75 %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mDICE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88.96 %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88.84 %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89.75 %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91.16 %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92.78 %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94.12 %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1" name="Google Shape;361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3200" y="1276350"/>
            <a:ext cx="3657600" cy="259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6" name="Google Shape;366;p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0" y="618525"/>
            <a:ext cx="8839200" cy="2062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5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57600" y="3169280"/>
            <a:ext cx="1828800" cy="129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52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FocalClick-SegFormerB3-Mix-WT</a:t>
            </a:r>
            <a:endParaRPr/>
          </a:p>
        </p:txBody>
      </p:sp>
      <p:sp>
        <p:nvSpPr>
          <p:cNvPr id="373" name="Google Shape;373;p52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Model: FocalClick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Backbone: SegFormerB3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Pretrained: False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Channel: Mix (Flair, T1ce, T2)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Mask : WT</a:t>
            </a:r>
            <a:br>
              <a:rPr lang="en"/>
            </a:b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Eval checkpoint: Best (Epoch 16)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Eval Channel: Flair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Eval Label: WT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Efficiency on low-power devices</a:t>
            </a:r>
            <a:endParaRPr/>
          </a:p>
        </p:txBody>
      </p:sp>
      <p:sp>
        <p:nvSpPr>
          <p:cNvPr id="112" name="Google Shape;112;p17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Quick responses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Big models and high-resolution inputs</a:t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53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FocalClick-SegFormerB3-Mix-WT</a:t>
            </a:r>
            <a:endParaRPr/>
          </a:p>
        </p:txBody>
      </p:sp>
      <p:graphicFrame>
        <p:nvGraphicFramePr>
          <p:cNvPr id="379" name="Google Shape;379;p53"/>
          <p:cNvGraphicFramePr/>
          <p:nvPr/>
        </p:nvGraphicFramePr>
        <p:xfrm>
          <a:off x="952500" y="15316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{2830D5E9-A23C-45CA-8D59-E84922A818E8}</a:tableStyleId>
              </a:tblPr>
              <a:tblGrid>
                <a:gridCol w="904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4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048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048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048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048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048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048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Metric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NoC80%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NoC85%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NoC90%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NoF85%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NoF90%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TPC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TIME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IoU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3.24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4.15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5.63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319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533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0.061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0:56:54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Dice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2.21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2.66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3.53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138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233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0.061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0:56:54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80" name="Google Shape;380;p53"/>
          <p:cNvGraphicFramePr/>
          <p:nvPr/>
        </p:nvGraphicFramePr>
        <p:xfrm>
          <a:off x="952475" y="3166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{2830D5E9-A23C-45CA-8D59-E84922A818E8}</a:tableStyleId>
              </a:tblPr>
              <a:tblGrid>
                <a:gridCol w="1034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4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4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34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341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341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34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Metric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C=1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C=2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C=3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C=5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C=10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C=20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mIoU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86.17 %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87.31 %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88.36 %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89.73 %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91.74 %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93.07 %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mDICE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89.57 %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90.86 %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91.74 %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92.82 %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94.49 %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95.56 %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5" name="Google Shape;385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3200" y="1276350"/>
            <a:ext cx="3657600" cy="259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0" name="Google Shape;390;p5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0" y="618525"/>
            <a:ext cx="8839200" cy="2062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5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57600" y="3169280"/>
            <a:ext cx="1828800" cy="129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56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Unseen Tasks</a:t>
            </a:r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5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960"/>
              <a:t>FocalClick-SegFormerB3-Flair-WT-Pretrained--Flair-TC</a:t>
            </a:r>
            <a:endParaRPr sz="1960"/>
          </a:p>
        </p:txBody>
      </p:sp>
      <p:sp>
        <p:nvSpPr>
          <p:cNvPr id="402" name="Google Shape;402;p57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Model: FocalClick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Backbone: SegFormerB3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Pretrained: True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Channel: Flair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Mask : WT</a:t>
            </a:r>
            <a:br>
              <a:rPr lang="en"/>
            </a:b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Eval checkpoint: Last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Eval Channel: Flair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Eval Label: </a:t>
            </a:r>
            <a:r>
              <a:rPr lang="en">
                <a:solidFill>
                  <a:srgbClr val="FF0000"/>
                </a:solidFill>
              </a:rPr>
              <a:t>TC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5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60"/>
              <a:t>FocalClick-SegFormerB3-Flair-WT-Pretrained--Flair-TC</a:t>
            </a:r>
            <a:endParaRPr/>
          </a:p>
        </p:txBody>
      </p:sp>
      <p:graphicFrame>
        <p:nvGraphicFramePr>
          <p:cNvPr id="408" name="Google Shape;408;p58"/>
          <p:cNvGraphicFramePr/>
          <p:nvPr/>
        </p:nvGraphicFramePr>
        <p:xfrm>
          <a:off x="952500" y="15316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{2830D5E9-A23C-45CA-8D59-E84922A818E8}</a:tableStyleId>
              </a:tblPr>
              <a:tblGrid>
                <a:gridCol w="904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4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048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048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048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048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048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048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Metric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NoC80%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NoC85%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NoC90%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NoF85%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NoF90%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TPC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TIME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IoU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5.96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6.39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6.82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667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790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0.059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0:54:53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Dice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4.93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5.49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6.13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456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596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0.059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0:54:53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09" name="Google Shape;409;p58"/>
          <p:cNvGraphicFramePr/>
          <p:nvPr/>
        </p:nvGraphicFramePr>
        <p:xfrm>
          <a:off x="952475" y="3166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{2830D5E9-A23C-45CA-8D59-E84922A818E8}</a:tableStyleId>
              </a:tblPr>
              <a:tblGrid>
                <a:gridCol w="1034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4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4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34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341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341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34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Metric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C=1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C=2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C=3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C=5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C=10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C=20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mIoU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78.04 %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78.29 %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78.96 %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80.30 %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82.85 %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86.92 %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mDICE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81.76 %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82.12 %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82.71 %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83.83 %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86.09 %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89.75 %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4" name="Google Shape;414;p5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0" y="618525"/>
            <a:ext cx="8839200" cy="2062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p5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57600" y="3169280"/>
            <a:ext cx="1828800" cy="129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6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960"/>
              <a:t>FocalClick-SegFormerB3-Flair-WT-Pretrained--T1ce-TC</a:t>
            </a:r>
            <a:endParaRPr sz="1960"/>
          </a:p>
        </p:txBody>
      </p:sp>
      <p:sp>
        <p:nvSpPr>
          <p:cNvPr id="421" name="Google Shape;421;p60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Model: FocalClick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Backbone: SegFormerB3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Pretrained: True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Channel: Flair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Mask : WT</a:t>
            </a:r>
            <a:br>
              <a:rPr lang="en"/>
            </a:b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Eval checkpoint: Last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Eval Channel: </a:t>
            </a:r>
            <a:r>
              <a:rPr lang="en">
                <a:solidFill>
                  <a:srgbClr val="FF0000"/>
                </a:solidFill>
              </a:rPr>
              <a:t>T1ce</a:t>
            </a:r>
            <a:endParaRPr>
              <a:solidFill>
                <a:srgbClr val="FF0000"/>
              </a:solidFill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Eval Label: </a:t>
            </a:r>
            <a:r>
              <a:rPr lang="en">
                <a:solidFill>
                  <a:srgbClr val="FF0000"/>
                </a:solidFill>
              </a:rPr>
              <a:t>TC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61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60"/>
              <a:t>FocalClick-SegFormerB3-Flair-WT-Pretrained--Flair-TC</a:t>
            </a:r>
            <a:endParaRPr/>
          </a:p>
        </p:txBody>
      </p:sp>
      <p:graphicFrame>
        <p:nvGraphicFramePr>
          <p:cNvPr id="427" name="Google Shape;427;p61"/>
          <p:cNvGraphicFramePr/>
          <p:nvPr/>
        </p:nvGraphicFramePr>
        <p:xfrm>
          <a:off x="952500" y="15316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{2830D5E9-A23C-45CA-8D59-E84922A818E8}</a:tableStyleId>
              </a:tblPr>
              <a:tblGrid>
                <a:gridCol w="904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4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048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048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048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048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048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048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Metric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NoC80%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NoC85%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NoC90%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NoF85%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NoF90%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TPC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TIME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IoU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4.56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4.87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5.42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480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576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0.058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0:54:22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Dice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4.20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4.38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4.68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421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458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0.058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0:54:22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28" name="Google Shape;428;p61"/>
          <p:cNvGraphicFramePr/>
          <p:nvPr/>
        </p:nvGraphicFramePr>
        <p:xfrm>
          <a:off x="952475" y="3166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{2830D5E9-A23C-45CA-8D59-E84922A818E8}</a:tableStyleId>
              </a:tblPr>
              <a:tblGrid>
                <a:gridCol w="1034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4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4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34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341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341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34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Metric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C=1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C=2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C=3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C=5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C=10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C=20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mIoU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79.80 %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79.27 %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80.06 %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81.31 %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82.96 %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85.49 %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mDICE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81.52 %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80.77 %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81.47 %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82.58 %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84.21 %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86.77 %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3" name="Google Shape;433;p6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0" y="618525"/>
            <a:ext cx="8839200" cy="2062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Google Shape;434;p6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57600" y="3169280"/>
            <a:ext cx="1828800" cy="129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8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Working with preexisting mask</a:t>
            </a:r>
            <a:endParaRPr/>
          </a:p>
        </p:txBody>
      </p:sp>
      <p:sp>
        <p:nvSpPr>
          <p:cNvPr id="118" name="Google Shape;118;p18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 Don’t need to start from scratch and offline models provide them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Most works do not consider the previous mask as input</a:t>
            </a:r>
            <a:endParaRPr/>
          </a:p>
        </p:txBody>
      </p:sp>
      <p:pic>
        <p:nvPicPr>
          <p:cNvPr id="119" name="Google Shape;11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0638" y="2742040"/>
            <a:ext cx="5862725" cy="20972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3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 of other papers</a:t>
            </a:r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6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DeepIGeoS</a:t>
            </a:r>
            <a:endParaRPr/>
          </a:p>
        </p:txBody>
      </p:sp>
      <p:sp>
        <p:nvSpPr>
          <p:cNvPr id="445" name="Google Shape;445;p64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446" name="Google Shape;446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1300" y="1356275"/>
            <a:ext cx="6591300" cy="333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6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DeepIGeoS</a:t>
            </a:r>
            <a:endParaRPr/>
          </a:p>
        </p:txBody>
      </p:sp>
      <p:sp>
        <p:nvSpPr>
          <p:cNvPr id="452" name="Google Shape;452;p6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453" name="Google Shape;453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8550" y="1603925"/>
            <a:ext cx="4876800" cy="2838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6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Enhanced U-Net</a:t>
            </a:r>
            <a:endParaRPr/>
          </a:p>
        </p:txBody>
      </p:sp>
      <p:sp>
        <p:nvSpPr>
          <p:cNvPr id="459" name="Google Shape;459;p66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460" name="Google Shape;460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7975" y="1251500"/>
            <a:ext cx="6457950" cy="354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6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Enhanced U-Net</a:t>
            </a:r>
            <a:endParaRPr/>
          </a:p>
        </p:txBody>
      </p:sp>
      <p:sp>
        <p:nvSpPr>
          <p:cNvPr id="466" name="Google Shape;466;p67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467" name="Google Shape;467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257440"/>
            <a:ext cx="9144000" cy="16838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6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MIDeepSeg</a:t>
            </a:r>
            <a:endParaRPr/>
          </a:p>
        </p:txBody>
      </p:sp>
      <p:sp>
        <p:nvSpPr>
          <p:cNvPr id="473" name="Google Shape;473;p68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474" name="Google Shape;474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9000" y="1794425"/>
            <a:ext cx="5095875" cy="245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9" name="Google Shape;479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7625" y="152400"/>
            <a:ext cx="5728761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70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Links</a:t>
            </a:r>
            <a:endParaRPr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71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Google Drive</a:t>
            </a:r>
            <a:endParaRPr/>
          </a:p>
        </p:txBody>
      </p:sp>
      <p:sp>
        <p:nvSpPr>
          <p:cNvPr id="490" name="Google Shape;490;p71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Articles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Experiments and Results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Notebooks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Reports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https://drive.google.com/drive/folders/13oMr0yZt6DzFQW2nn8vOl6YrTPsDYbam?usp=share_link</a:t>
            </a:r>
            <a:endParaRPr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72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GitHub</a:t>
            </a:r>
            <a:endParaRPr/>
          </a:p>
        </p:txBody>
      </p:sp>
      <p:sp>
        <p:nvSpPr>
          <p:cNvPr id="496" name="Google Shape;496;p72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Implementation of CDNet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Implementation of FocalClick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BraTS data loaders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https://github.com/ali-sedaghi/Interactive-BraTS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9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Make new predictions</a:t>
            </a:r>
            <a:endParaRPr/>
          </a:p>
        </p:txBody>
      </p:sp>
      <p:sp>
        <p:nvSpPr>
          <p:cNvPr id="125" name="Google Shape;125;p19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Make new predictions equally for all pixels after each click:</a:t>
            </a:r>
            <a:endParaRPr/>
          </a:p>
          <a:p>
            <a:pPr marL="457200" lvl="0" indent="-311150" algn="l" rtl="0">
              <a:spcBef>
                <a:spcPts val="120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Computation redundancy:</a:t>
            </a:r>
            <a:endParaRPr/>
          </a:p>
          <a:p>
            <a:pPr marL="457200" lvl="0" indent="45720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Well predicted regions would be computed repeatedly</a:t>
            </a:r>
            <a:endParaRPr/>
          </a:p>
          <a:p>
            <a:pPr marL="457200" lvl="0" indent="-311150" algn="l" rtl="0">
              <a:spcBef>
                <a:spcPts val="120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Loss of details:</a:t>
            </a:r>
            <a:endParaRPr/>
          </a:p>
          <a:p>
            <a:pPr marL="457200" lvl="0" indent="45720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All pixels of the previous mask would be updated, making the model fail to preserve the details given in the initial masks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0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FocalClick</a:t>
            </a:r>
            <a:endParaRPr/>
          </a:p>
        </p:txBody>
      </p:sp>
      <p:sp>
        <p:nvSpPr>
          <p:cNvPr id="131" name="Google Shape;131;p20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Focus on local area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Make predictions on the patch that really needs re-calculation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Only updates the mask in the region that the user intends to modify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Retains predictions in other regions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2452</Words>
  <Application>Microsoft Office PowerPoint</Application>
  <PresentationFormat>On-screen Show (16:9)</PresentationFormat>
  <Paragraphs>632</Paragraphs>
  <Slides>79</Slides>
  <Notes>79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79</vt:i4>
      </vt:variant>
    </vt:vector>
  </HeadingPairs>
  <TitlesOfParts>
    <vt:vector size="84" baseType="lpstr">
      <vt:lpstr>Lato</vt:lpstr>
      <vt:lpstr>Arial</vt:lpstr>
      <vt:lpstr>Courier New</vt:lpstr>
      <vt:lpstr>Montserrat</vt:lpstr>
      <vt:lpstr>Focus</vt:lpstr>
      <vt:lpstr>Interactive Brain Tumor Segmentation</vt:lpstr>
      <vt:lpstr>FocalClick  </vt:lpstr>
      <vt:lpstr>Interactions</vt:lpstr>
      <vt:lpstr>Click based interaction</vt:lpstr>
      <vt:lpstr>Previous works cons</vt:lpstr>
      <vt:lpstr>Efficiency on low-power devices</vt:lpstr>
      <vt:lpstr>Working with preexisting mask</vt:lpstr>
      <vt:lpstr>Make new predictions</vt:lpstr>
      <vt:lpstr>FocalClick</vt:lpstr>
      <vt:lpstr>Abstract pipeline</vt:lpstr>
      <vt:lpstr>Abstract pipeline</vt:lpstr>
      <vt:lpstr>Previous works also crop but…</vt:lpstr>
      <vt:lpstr>Detailed pipeline</vt:lpstr>
      <vt:lpstr>Detailed pipeline</vt:lpstr>
      <vt:lpstr>Target crop</vt:lpstr>
      <vt:lpstr>Coarse segmentation</vt:lpstr>
      <vt:lpstr>Focus crop</vt:lpstr>
      <vt:lpstr>Local refinement</vt:lpstr>
      <vt:lpstr>Progressive merge</vt:lpstr>
      <vt:lpstr>Thank you!</vt:lpstr>
      <vt:lpstr>BraTS 2020 Dataset</vt:lpstr>
      <vt:lpstr>BraTS over years</vt:lpstr>
      <vt:lpstr>BraTS Channels (MRI Imaging Sequences)</vt:lpstr>
      <vt:lpstr>BraTS Channels (MRI Imaging Sequences)</vt:lpstr>
      <vt:lpstr>BraTS Channels (MRI Imaging Sequences)</vt:lpstr>
      <vt:lpstr>PowerPoint Presentation</vt:lpstr>
      <vt:lpstr>BraTS Channels (MRI Imaging Sequences)</vt:lpstr>
      <vt:lpstr>PowerPoint Presentation</vt:lpstr>
      <vt:lpstr>BraTS Masks</vt:lpstr>
      <vt:lpstr>PowerPoint Presentation</vt:lpstr>
      <vt:lpstr>BraTS in papers</vt:lpstr>
      <vt:lpstr>BraTS in papers</vt:lpstr>
      <vt:lpstr>BraTS in papers</vt:lpstr>
      <vt:lpstr>BraTS Resources</vt:lpstr>
      <vt:lpstr>Focal Click</vt:lpstr>
      <vt:lpstr>Metrics</vt:lpstr>
      <vt:lpstr>IoU (Intersection over Union) - Jaccard Index</vt:lpstr>
      <vt:lpstr>Dice (F1 Score)</vt:lpstr>
      <vt:lpstr>IoU vs Dice</vt:lpstr>
      <vt:lpstr>NoC, NoF, TPC, mIoU, mDICE </vt:lpstr>
      <vt:lpstr>Experiments</vt:lpstr>
      <vt:lpstr>Data splitting</vt:lpstr>
      <vt:lpstr>Common Setting</vt:lpstr>
      <vt:lpstr>CDNet-ResNet34-Flair-WT-Pretrained</vt:lpstr>
      <vt:lpstr>CDNet-ResNet34-Flair-WT-Pretrained</vt:lpstr>
      <vt:lpstr>PowerPoint Presentation</vt:lpstr>
      <vt:lpstr>FocalClick-HRNet18s-Flair-WT-Pretrained</vt:lpstr>
      <vt:lpstr>FocalClick-HRNet18s-Flair-WT-Pretrained</vt:lpstr>
      <vt:lpstr>PowerPoint Presentation</vt:lpstr>
      <vt:lpstr>PowerPoint Presentation</vt:lpstr>
      <vt:lpstr>FocalClick-HRNet32-Flair-WT-Pretrained</vt:lpstr>
      <vt:lpstr>FocalClick-HRNet32-Flair-WT-Pretrained</vt:lpstr>
      <vt:lpstr>PowerPoint Presentation</vt:lpstr>
      <vt:lpstr>PowerPoint Presentation</vt:lpstr>
      <vt:lpstr>FocalClick-SegFormerB3-Flair-WT-Pretrained</vt:lpstr>
      <vt:lpstr>FocalClick-SegFormerB3-Flair-WT-Pretrained</vt:lpstr>
      <vt:lpstr>PowerPoint Presentation</vt:lpstr>
      <vt:lpstr>PowerPoint Presentation</vt:lpstr>
      <vt:lpstr>FocalClick-SegFormerB3-Mix-WT</vt:lpstr>
      <vt:lpstr>FocalClick-SegFormerB3-Mix-WT</vt:lpstr>
      <vt:lpstr>PowerPoint Presentation</vt:lpstr>
      <vt:lpstr>PowerPoint Presentation</vt:lpstr>
      <vt:lpstr>Unseen Tasks</vt:lpstr>
      <vt:lpstr>FocalClick-SegFormerB3-Flair-WT-Pretrained--Flair-TC</vt:lpstr>
      <vt:lpstr>FocalClick-SegFormerB3-Flair-WT-Pretrained--Flair-TC</vt:lpstr>
      <vt:lpstr>PowerPoint Presentation</vt:lpstr>
      <vt:lpstr>FocalClick-SegFormerB3-Flair-WT-Pretrained--T1ce-TC</vt:lpstr>
      <vt:lpstr>FocalClick-SegFormerB3-Flair-WT-Pretrained--Flair-TC</vt:lpstr>
      <vt:lpstr>PowerPoint Presentation</vt:lpstr>
      <vt:lpstr>Result of other papers</vt:lpstr>
      <vt:lpstr>DeepIGeoS</vt:lpstr>
      <vt:lpstr>DeepIGeoS</vt:lpstr>
      <vt:lpstr>Enhanced U-Net</vt:lpstr>
      <vt:lpstr>Enhanced U-Net</vt:lpstr>
      <vt:lpstr>MIDeepSeg</vt:lpstr>
      <vt:lpstr>PowerPoint Presentation</vt:lpstr>
      <vt:lpstr>Links</vt:lpstr>
      <vt:lpstr>Google Drive</vt:lpstr>
      <vt:lpstr>GitHub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Interactive Brain Tumor Segmentation</dc:title>
  <cp:lastModifiedBy>Ali Sedaghi</cp:lastModifiedBy>
  <cp:revision>1</cp:revision>
  <dcterms:modified xsi:type="dcterms:W3CDTF">2023-07-16T01:38:03Z</dcterms:modified>
</cp:coreProperties>
</file>